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Arkusz2!$D$2</c:f>
              <c:strCache>
                <c:ptCount val="1"/>
                <c:pt idx="0">
                  <c:v>MP 324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Arkusz2!$F$3:$F$9</c:f>
                <c:numCache>
                  <c:formatCode>General</c:formatCode>
                  <c:ptCount val="7"/>
                  <c:pt idx="0">
                    <c:v>2.4173700918393819</c:v>
                  </c:pt>
                  <c:pt idx="1">
                    <c:v>1.925330244847397</c:v>
                  </c:pt>
                  <c:pt idx="2">
                    <c:v>0</c:v>
                  </c:pt>
                  <c:pt idx="3">
                    <c:v>2.9432229912724379</c:v>
                  </c:pt>
                  <c:pt idx="4">
                    <c:v>0.30512857662936466</c:v>
                  </c:pt>
                  <c:pt idx="5">
                    <c:v>0.66867513545937152</c:v>
                  </c:pt>
                  <c:pt idx="6">
                    <c:v>0.9589266029707656</c:v>
                  </c:pt>
                </c:numCache>
              </c:numRef>
            </c:plus>
            <c:minus>
              <c:numRef>
                <c:f>Arkusz2!$F$3:$F$9</c:f>
                <c:numCache>
                  <c:formatCode>General</c:formatCode>
                  <c:ptCount val="7"/>
                  <c:pt idx="0">
                    <c:v>2.4173700918393819</c:v>
                  </c:pt>
                  <c:pt idx="1">
                    <c:v>1.925330244847397</c:v>
                  </c:pt>
                  <c:pt idx="2">
                    <c:v>0</c:v>
                  </c:pt>
                  <c:pt idx="3">
                    <c:v>2.9432229912724379</c:v>
                  </c:pt>
                  <c:pt idx="4">
                    <c:v>0.30512857662936466</c:v>
                  </c:pt>
                  <c:pt idx="5">
                    <c:v>0.66867513545937152</c:v>
                  </c:pt>
                  <c:pt idx="6">
                    <c:v>0.9589266029707656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Arkusz2!$C$3:$C$9</c:f>
              <c:strCache>
                <c:ptCount val="7"/>
                <c:pt idx="0">
                  <c:v>Craigs Royal</c:v>
                </c:pt>
                <c:pt idx="1">
                  <c:v>Bzura</c:v>
                </c:pt>
                <c:pt idx="2">
                  <c:v>Sárpo Mira</c:v>
                </c:pt>
                <c:pt idx="3">
                  <c:v>Biogold</c:v>
                </c:pt>
                <c:pt idx="4">
                  <c:v>04-IX-21</c:v>
                </c:pt>
                <c:pt idx="5">
                  <c:v>DG 99-10/36</c:v>
                </c:pt>
                <c:pt idx="6">
                  <c:v>DG 99-12/8</c:v>
                </c:pt>
              </c:strCache>
            </c:strRef>
          </c:cat>
          <c:val>
            <c:numRef>
              <c:f>Arkusz2!$D$3:$D$9</c:f>
              <c:numCache>
                <c:formatCode>0</c:formatCode>
                <c:ptCount val="7"/>
                <c:pt idx="0">
                  <c:v>4.1333333333333337</c:v>
                </c:pt>
                <c:pt idx="1">
                  <c:v>4.5</c:v>
                </c:pt>
                <c:pt idx="2">
                  <c:v>9</c:v>
                </c:pt>
                <c:pt idx="3">
                  <c:v>7.3448275862068968</c:v>
                </c:pt>
                <c:pt idx="4">
                  <c:v>8.9</c:v>
                </c:pt>
                <c:pt idx="5">
                  <c:v>8.6333333333333329</c:v>
                </c:pt>
                <c:pt idx="6">
                  <c:v>8.3333333333333339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52-4558-B68A-EB6EE5058363}"/>
            </c:ext>
          </c:extLst>
        </c:ser>
        <c:ser>
          <c:idx val="1"/>
          <c:order val="1"/>
          <c:tx>
            <c:strRef>
              <c:f>Arkusz2!$E$2</c:f>
              <c:strCache>
                <c:ptCount val="1"/>
                <c:pt idx="0">
                  <c:v>MP 1777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Arkusz2!$G$3:$G$9</c:f>
                <c:numCache>
                  <c:formatCode>General</c:formatCode>
                  <c:ptCount val="7"/>
                  <c:pt idx="0">
                    <c:v>1.7831116564834573</c:v>
                  </c:pt>
                  <c:pt idx="1">
                    <c:v>2.6752000218105478</c:v>
                  </c:pt>
                  <c:pt idx="2">
                    <c:v>1.9200546051114511</c:v>
                  </c:pt>
                  <c:pt idx="3">
                    <c:v>1.8397324220155997</c:v>
                  </c:pt>
                  <c:pt idx="4">
                    <c:v>2.084401435599522</c:v>
                  </c:pt>
                  <c:pt idx="5">
                    <c:v>0.39584739066356961</c:v>
                  </c:pt>
                  <c:pt idx="6">
                    <c:v>1.845144548418471</c:v>
                  </c:pt>
                </c:numCache>
              </c:numRef>
            </c:plus>
            <c:minus>
              <c:numRef>
                <c:f>Arkusz2!$G$3:$G$9</c:f>
                <c:numCache>
                  <c:formatCode>General</c:formatCode>
                  <c:ptCount val="7"/>
                  <c:pt idx="0">
                    <c:v>1.7831116564834573</c:v>
                  </c:pt>
                  <c:pt idx="1">
                    <c:v>2.6752000218105478</c:v>
                  </c:pt>
                  <c:pt idx="2">
                    <c:v>1.9200546051114511</c:v>
                  </c:pt>
                  <c:pt idx="3">
                    <c:v>1.8397324220155997</c:v>
                  </c:pt>
                  <c:pt idx="4">
                    <c:v>2.084401435599522</c:v>
                  </c:pt>
                  <c:pt idx="5">
                    <c:v>0.39584739066356961</c:v>
                  </c:pt>
                  <c:pt idx="6">
                    <c:v>1.845144548418471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Arkusz2!$C$3:$C$9</c:f>
              <c:strCache>
                <c:ptCount val="7"/>
                <c:pt idx="0">
                  <c:v>Craigs Royal</c:v>
                </c:pt>
                <c:pt idx="1">
                  <c:v>Bzura</c:v>
                </c:pt>
                <c:pt idx="2">
                  <c:v>Sárpo Mira</c:v>
                </c:pt>
                <c:pt idx="3">
                  <c:v>Biogold</c:v>
                </c:pt>
                <c:pt idx="4">
                  <c:v>04-IX-21</c:v>
                </c:pt>
                <c:pt idx="5">
                  <c:v>DG 99-10/36</c:v>
                </c:pt>
                <c:pt idx="6">
                  <c:v>DG 99-12/8</c:v>
                </c:pt>
              </c:strCache>
            </c:strRef>
          </c:cat>
          <c:val>
            <c:numRef>
              <c:f>Arkusz2!$E$3:$E$9</c:f>
              <c:numCache>
                <c:formatCode>0</c:formatCode>
                <c:ptCount val="7"/>
                <c:pt idx="0">
                  <c:v>2.8888888888888888</c:v>
                </c:pt>
                <c:pt idx="1">
                  <c:v>4.1851851851851851</c:v>
                </c:pt>
                <c:pt idx="2">
                  <c:v>7.9259259259259256</c:v>
                </c:pt>
                <c:pt idx="3">
                  <c:v>5</c:v>
                </c:pt>
                <c:pt idx="4">
                  <c:v>8.0370370370370363</c:v>
                </c:pt>
                <c:pt idx="5">
                  <c:v>8.8148148148148149</c:v>
                </c:pt>
                <c:pt idx="6">
                  <c:v>7.4074074074074074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52-4558-B68A-EB6EE50583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0765519"/>
        <c:axId val="700779247"/>
      </c:barChart>
      <c:catAx>
        <c:axId val="7007655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700779247"/>
        <c:crosses val="autoZero"/>
        <c:auto val="1"/>
        <c:lblAlgn val="ctr"/>
        <c:lblOffset val="100"/>
        <c:noMultiLvlLbl val="0"/>
      </c:catAx>
      <c:valAx>
        <c:axId val="700779247"/>
        <c:scaling>
          <c:orientation val="minMax"/>
          <c:max val="11"/>
          <c:min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</a:rPr>
                  <a:t>Resistance to </a:t>
                </a:r>
                <a:r>
                  <a:rPr lang="en-US" sz="1200" i="1">
                    <a:solidFill>
                      <a:sysClr val="windowText" lastClr="000000"/>
                    </a:solidFill>
                  </a:rPr>
                  <a:t>P. infestans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pl-PL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pl-PL"/>
          </a:p>
        </c:txPr>
        <c:crossAx val="700765519"/>
        <c:crosses val="autoZero"/>
        <c:crossBetween val="between"/>
        <c:minorUnit val="1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pl-P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pl-PL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EB07186-F9C5-4E22-953F-EE40C300A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FA47F68-D15B-4BB6-A7C2-06CE944933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F603418-CD70-4D2C-B2FC-972F762B3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D07F0F-ABFD-4065-93D0-3A696AAD8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A54896B-9D34-47BA-BADC-57172E650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928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7A01E82-4C83-403D-A0D9-D14EB99BE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A471FDD-0B68-4644-85BA-85B1EA130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3B53278-378A-417A-B9CF-C531A372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7579B72-9906-4961-8DCC-2D596A093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B650BB5-7E09-4B35-8DC5-84782151D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3118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98F7021-DF41-4472-8BD2-B138C22B88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48AF665-00BE-4769-AA1D-B51D0C9F85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D4B9AA-F5F4-4DE2-900B-63BC7363A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78A1265-F4FE-444C-9AF2-78FD77289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82FA060-5513-4949-A6C6-462F619DE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895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5C1B2A1-E0CD-4350-B310-9992302CC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D82E457-BA9F-4E6D-9447-96556BA26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F793D0F-9779-4EFF-8CB4-B3675E314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BF61CBB-D314-467E-8818-3BC6906F4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E7E8B48-0EE9-48EA-AF3E-EF59D181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5410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2FD884E-59A5-4CFC-B8BC-26158142F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B69891D-C029-40EB-9414-4973F5C9C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FF8B50F-9755-41B0-A23B-8EE1B9E6A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A417E2-3EAD-44BF-BE7B-B64116783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F1CCEB6-36F4-4C3E-896C-4EA96D147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6120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5B16827-82E4-4256-8577-6E9A5E09C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14C43F-5A71-4AAE-87D6-12EC92D06A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8D32A09-B082-428A-AB73-F8462368D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3BE5450-8873-4019-BDF2-2B480DDD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E96C425-F723-4D28-B945-FD3E6C44B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90C769-4615-40E4-87A3-85E540F6A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813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C8A1EAA-E306-49A4-84BB-8465F9BED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ACA596E-6A46-40F9-9B19-DCF6B7C40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DDFB67-EA88-4A76-AD9C-5C1B224A2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78BDFFC-EF86-4AB6-B228-F18E475A9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4EF8CDB-E8F6-42D1-9D84-F9C553B31A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1FD53E7-D21C-4ED0-9FA8-D20A19B1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A747935-933C-4315-A80D-576AF2A0B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1ABA897-8820-4EDF-B75E-604B93E1F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5820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D41B44-C171-43FD-B5CB-2DDC40E3C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70FC4BC-FBE1-405F-815E-E22CA55CF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6A4D5C7-49B9-48B8-BB2E-17FE1E98E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E2D5169-EE8D-418C-B4DF-C2D665281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992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5719364-6C42-4113-8898-F7DC39AE7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0129911E-E020-47F4-AE31-5D9C6E33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46F123B4-8605-4759-802C-3DA2C404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265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839D5E8-31AE-413D-B603-26C76D4AD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AE0161C-3FBB-48CB-8FC9-B225A5217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EBDC5F0-D5E3-440E-8BB5-A8985CF40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0D15038-C271-4E8B-8A44-529DFD7E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B9F7A77-C030-4C2F-9B16-786DFEE7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F4AF3A9-CB6E-4BDE-9470-00F403925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621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DB98D8-147D-47A1-9710-85623310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F432938-BD12-4D96-9B21-1460A1B076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25D0A21-E6B1-4D9D-9D9E-B30CE4FD5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41A4D73-84F3-4812-9C1E-1C19C1628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B3C17D1-FDF6-4729-A0DE-3A9E17E4A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19AD061-3392-4D4F-944E-FF772691E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346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E4009B7-5DEE-4580-9468-D59E8D5FE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C66F5C-3CD8-432B-BB44-7948CA9EB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2C7296-F2D4-4A86-85D5-8B907EA14C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D6C09-978C-4670-A52C-A2064602F0A4}" type="datetimeFigureOut">
              <a:rPr lang="pl-PL" smtClean="0"/>
              <a:t>13.09.2021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633684D-F31C-48F8-B83D-F21775BBD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E4467C9-A8F2-4E96-8407-4FE5EDB2B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38CEC-A935-4809-90FF-CE371F772C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id="{2AD8A3A9-5D76-4C06-8572-DC75F453209A}"/>
              </a:ext>
            </a:extLst>
          </p:cNvPr>
          <p:cNvGrpSpPr/>
          <p:nvPr/>
        </p:nvGrpSpPr>
        <p:grpSpPr>
          <a:xfrm>
            <a:off x="2328862" y="771525"/>
            <a:ext cx="7534275" cy="5314950"/>
            <a:chOff x="2328862" y="771525"/>
            <a:chExt cx="7534275" cy="5314950"/>
          </a:xfrm>
        </p:grpSpPr>
        <p:graphicFrame>
          <p:nvGraphicFramePr>
            <p:cNvPr id="4" name="Wykres 3">
              <a:extLst>
                <a:ext uri="{FF2B5EF4-FFF2-40B4-BE49-F238E27FC236}">
                  <a16:creationId xmlns:a16="http://schemas.microsoft.com/office/drawing/2014/main" id="{69C24233-2EEC-4685-9473-CBCBC76CCDA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3782908"/>
                </p:ext>
              </p:extLst>
            </p:nvPr>
          </p:nvGraphicFramePr>
          <p:xfrm>
            <a:off x="2328862" y="771525"/>
            <a:ext cx="7534275" cy="53149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pole tekstowe 1">
              <a:extLst>
                <a:ext uri="{FF2B5EF4-FFF2-40B4-BE49-F238E27FC236}">
                  <a16:creationId xmlns:a16="http://schemas.microsoft.com/office/drawing/2014/main" id="{3C434654-4940-4DC2-88BC-E75734CA3AF9}"/>
                </a:ext>
              </a:extLst>
            </p:cNvPr>
            <p:cNvSpPr txBox="1"/>
            <p:nvPr/>
          </p:nvSpPr>
          <p:spPr>
            <a:xfrm>
              <a:off x="3195963" y="2672176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5" name="pole tekstowe 4">
              <a:extLst>
                <a:ext uri="{FF2B5EF4-FFF2-40B4-BE49-F238E27FC236}">
                  <a16:creationId xmlns:a16="http://schemas.microsoft.com/office/drawing/2014/main" id="{66AA7980-7079-441B-86E1-1EEB6C1ACFB0}"/>
                </a:ext>
              </a:extLst>
            </p:cNvPr>
            <p:cNvSpPr txBox="1"/>
            <p:nvPr/>
          </p:nvSpPr>
          <p:spPr>
            <a:xfrm>
              <a:off x="3472650" y="3508159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6" name="pole tekstowe 5">
              <a:extLst>
                <a:ext uri="{FF2B5EF4-FFF2-40B4-BE49-F238E27FC236}">
                  <a16:creationId xmlns:a16="http://schemas.microsoft.com/office/drawing/2014/main" id="{5EE47CF0-1CE6-408D-BA62-FD851D43149F}"/>
                </a:ext>
              </a:extLst>
            </p:cNvPr>
            <p:cNvSpPr txBox="1"/>
            <p:nvPr/>
          </p:nvSpPr>
          <p:spPr>
            <a:xfrm>
              <a:off x="4160722" y="2716566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20D8E8C8-6C73-43C6-9D30-772674B12BEE}"/>
                </a:ext>
              </a:extLst>
            </p:cNvPr>
            <p:cNvSpPr txBox="1"/>
            <p:nvPr/>
          </p:nvSpPr>
          <p:spPr>
            <a:xfrm>
              <a:off x="4435930" y="2527165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8793513C-491A-44E2-B9AA-585C51423781}"/>
                </a:ext>
              </a:extLst>
            </p:cNvPr>
            <p:cNvSpPr txBox="1"/>
            <p:nvPr/>
          </p:nvSpPr>
          <p:spPr>
            <a:xfrm>
              <a:off x="6365292" y="2536043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9" name="pole tekstowe 8">
              <a:extLst>
                <a:ext uri="{FF2B5EF4-FFF2-40B4-BE49-F238E27FC236}">
                  <a16:creationId xmlns:a16="http://schemas.microsoft.com/office/drawing/2014/main" id="{98E689E5-7F57-4071-8EC6-1CC06FBD2301}"/>
                </a:ext>
              </a:extLst>
            </p:cNvPr>
            <p:cNvSpPr txBox="1"/>
            <p:nvPr/>
          </p:nvSpPr>
          <p:spPr>
            <a:xfrm>
              <a:off x="5104662" y="1544711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0" name="pole tekstowe 9">
              <a:extLst>
                <a:ext uri="{FF2B5EF4-FFF2-40B4-BE49-F238E27FC236}">
                  <a16:creationId xmlns:a16="http://schemas.microsoft.com/office/drawing/2014/main" id="{93715C16-DE1D-421F-9786-1C980CC4F8D2}"/>
                </a:ext>
              </a:extLst>
            </p:cNvPr>
            <p:cNvSpPr txBox="1"/>
            <p:nvPr/>
          </p:nvSpPr>
          <p:spPr>
            <a:xfrm>
              <a:off x="5388748" y="1198478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1" name="pole tekstowe 10">
              <a:extLst>
                <a:ext uri="{FF2B5EF4-FFF2-40B4-BE49-F238E27FC236}">
                  <a16:creationId xmlns:a16="http://schemas.microsoft.com/office/drawing/2014/main" id="{DE11A133-447F-4F54-B7FC-1C2BD07CB335}"/>
                </a:ext>
              </a:extLst>
            </p:cNvPr>
            <p:cNvSpPr txBox="1"/>
            <p:nvPr/>
          </p:nvSpPr>
          <p:spPr>
            <a:xfrm>
              <a:off x="6087121" y="995771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138409FF-F184-416C-A55B-01E99A12D331}"/>
                </a:ext>
              </a:extLst>
            </p:cNvPr>
            <p:cNvSpPr txBox="1"/>
            <p:nvPr/>
          </p:nvSpPr>
          <p:spPr>
            <a:xfrm>
              <a:off x="7041475" y="1477498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3" name="pole tekstowe 12">
              <a:extLst>
                <a:ext uri="{FF2B5EF4-FFF2-40B4-BE49-F238E27FC236}">
                  <a16:creationId xmlns:a16="http://schemas.microsoft.com/office/drawing/2014/main" id="{FEF06D4C-31C8-4222-8FB5-233AABEAA005}"/>
                </a:ext>
              </a:extLst>
            </p:cNvPr>
            <p:cNvSpPr txBox="1"/>
            <p:nvPr/>
          </p:nvSpPr>
          <p:spPr>
            <a:xfrm>
              <a:off x="7316683" y="1072086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4" name="pole tekstowe 13">
              <a:extLst>
                <a:ext uri="{FF2B5EF4-FFF2-40B4-BE49-F238E27FC236}">
                  <a16:creationId xmlns:a16="http://schemas.microsoft.com/office/drawing/2014/main" id="{71BCA357-12BC-4A0C-9574-437A5D4FFC96}"/>
                </a:ext>
              </a:extLst>
            </p:cNvPr>
            <p:cNvSpPr txBox="1"/>
            <p:nvPr/>
          </p:nvSpPr>
          <p:spPr>
            <a:xfrm>
              <a:off x="8004707" y="1439021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5" name="pole tekstowe 14">
              <a:extLst>
                <a:ext uri="{FF2B5EF4-FFF2-40B4-BE49-F238E27FC236}">
                  <a16:creationId xmlns:a16="http://schemas.microsoft.com/office/drawing/2014/main" id="{5595F6F5-146C-4801-85E4-7E461E6F8085}"/>
                </a:ext>
              </a:extLst>
            </p:cNvPr>
            <p:cNvSpPr txBox="1"/>
            <p:nvPr/>
          </p:nvSpPr>
          <p:spPr>
            <a:xfrm>
              <a:off x="8279957" y="1477497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6" name="pole tekstowe 15">
              <a:extLst>
                <a:ext uri="{FF2B5EF4-FFF2-40B4-BE49-F238E27FC236}">
                  <a16:creationId xmlns:a16="http://schemas.microsoft.com/office/drawing/2014/main" id="{6411E963-EB6B-4810-B5E9-0022D3036D29}"/>
                </a:ext>
              </a:extLst>
            </p:cNvPr>
            <p:cNvSpPr txBox="1"/>
            <p:nvPr/>
          </p:nvSpPr>
          <p:spPr>
            <a:xfrm>
              <a:off x="8967939" y="1447899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7" name="pole tekstowe 16">
              <a:extLst>
                <a:ext uri="{FF2B5EF4-FFF2-40B4-BE49-F238E27FC236}">
                  <a16:creationId xmlns:a16="http://schemas.microsoft.com/office/drawing/2014/main" id="{FB094DD3-56E1-43E0-BE9E-22E9D9096976}"/>
                </a:ext>
              </a:extLst>
            </p:cNvPr>
            <p:cNvSpPr txBox="1"/>
            <p:nvPr/>
          </p:nvSpPr>
          <p:spPr>
            <a:xfrm>
              <a:off x="9243231" y="1465655"/>
              <a:ext cx="266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65360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Pakiet 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</Words>
  <Application>Microsoft Office PowerPoint</Application>
  <PresentationFormat>Panoramiczny</PresentationFormat>
  <Paragraphs>15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Marta Janiszewska</dc:creator>
  <cp:lastModifiedBy>Marta Janiszewska</cp:lastModifiedBy>
  <cp:revision>3</cp:revision>
  <dcterms:created xsi:type="dcterms:W3CDTF">2021-09-13T12:09:17Z</dcterms:created>
  <dcterms:modified xsi:type="dcterms:W3CDTF">2021-09-13T12:36:00Z</dcterms:modified>
</cp:coreProperties>
</file>